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9" r:id="rId3"/>
    <p:sldId id="274" r:id="rId5"/>
    <p:sldId id="383" r:id="rId6"/>
    <p:sldId id="382" r:id="rId7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63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98503-EB27-441B-BBEA-46D7032672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:\Users\Administrator\Desktop\上海电力大学图片\微信图片_202007211339147.jpg微信图片_202007211339147"/>
          <p:cNvPicPr>
            <a:picLocks noChangeAspect="1"/>
          </p:cNvPicPr>
          <p:nvPr userDrawn="1"/>
        </p:nvPicPr>
        <p:blipFill>
          <a:blip r:embed="rId2"/>
          <a:srcRect t="10866" b="4157"/>
          <a:stretch>
            <a:fillRect/>
          </a:stretch>
        </p:blipFill>
        <p:spPr>
          <a:xfrm>
            <a:off x="0" y="-1905"/>
            <a:ext cx="12192635" cy="6859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 userDrawn="1"/>
        </p:nvSpPr>
        <p:spPr>
          <a:xfrm>
            <a:off x="11310" y="2805697"/>
            <a:ext cx="12192000" cy="4052303"/>
          </a:xfrm>
          <a:prstGeom prst="triangle">
            <a:avLst>
              <a:gd name="adj" fmla="val 100000"/>
            </a:avLst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charset="-122"/>
            </a:endParaRPr>
          </a:p>
        </p:txBody>
      </p:sp>
      <p:sp>
        <p:nvSpPr>
          <p:cNvPr id="3" name="等腰三角形 2"/>
          <p:cNvSpPr/>
          <p:nvPr userDrawn="1"/>
        </p:nvSpPr>
        <p:spPr>
          <a:xfrm>
            <a:off x="0" y="0"/>
            <a:ext cx="12192000" cy="6857999"/>
          </a:xfrm>
          <a:prstGeom prst="triangle">
            <a:avLst>
              <a:gd name="adj" fmla="val 0"/>
            </a:avLst>
          </a:prstGeom>
          <a:solidFill>
            <a:schemeClr val="accent2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61515" y="1076960"/>
            <a:ext cx="8268970" cy="22866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>
              <a:spcBef>
                <a:spcPct val="0"/>
              </a:spcBef>
            </a:pPr>
            <a:r>
              <a:rPr lang="zh-CN" altLang="en-US" sz="8800" b="1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光力科技奖教金</a:t>
            </a:r>
            <a:endParaRPr lang="zh-CN" altLang="en-US" sz="8800" b="1" dirty="0"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  <a:p>
            <a:pPr algn="ctr">
              <a:spcBef>
                <a:spcPct val="0"/>
              </a:spcBef>
            </a:pPr>
            <a:endParaRPr lang="en-US" altLang="zh-CN" sz="8800" b="1" dirty="0"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724775" y="150114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9097010" y="4697095"/>
            <a:ext cx="2481580" cy="2160905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noAutofit/>
          </a:bodyPr>
          <a:p>
            <a:r>
              <a:rPr lang="en-US" altLang="zh-CN" sz="9600" dirty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</a:rPr>
              <a:t>2025</a:t>
            </a:r>
            <a:endParaRPr lang="en-US" altLang="zh-CN" sz="9600" dirty="0"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</a:endParaRPr>
          </a:p>
          <a:p>
            <a:endParaRPr lang="en-US" altLang="zh-CN" sz="9600" dirty="0"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</a:endParaRPr>
          </a:p>
          <a:p>
            <a:endParaRPr lang="en-US" altLang="zh-CN" sz="9600" dirty="0"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</a:endParaRPr>
          </a:p>
          <a:p>
            <a:endParaRPr lang="en-US" altLang="zh-CN" sz="9600" dirty="0"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Impact" panose="020B0806030902050204" pitchFamily="34" charset="0"/>
            </a:endParaRPr>
          </a:p>
        </p:txBody>
      </p:sp>
      <p:pic>
        <p:nvPicPr>
          <p:cNvPr id="8" name="图片 7" descr="C:\Users\Administrator\Desktop\上海电力大学图片\00000.png0000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325485" y="5790565"/>
            <a:ext cx="3108325" cy="741680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2860" y="308680"/>
            <a:ext cx="10969200" cy="705600"/>
          </a:xfrm>
        </p:spPr>
        <p:txBody>
          <a:bodyPr>
            <a:normAutofit/>
          </a:bodyPr>
          <a:lstStyle/>
          <a:p>
            <a:r>
              <a:rPr lang="zh-CN" altLang="en-US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光力科技奖教金评选标准</a:t>
            </a:r>
            <a:r>
              <a:rPr lang="en-US" altLang="zh-CN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(</a:t>
            </a:r>
            <a:r>
              <a:rPr lang="zh-CN" altLang="en-US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教师</a:t>
            </a:r>
            <a:r>
              <a:rPr lang="en-US" altLang="zh-CN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)</a:t>
            </a:r>
            <a:endParaRPr lang="en-US" altLang="zh-CN" dirty="0"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 descr="C:\Users\Administrator\Desktop\上海电力大学图片\00000.png0000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8972550" y="362585"/>
            <a:ext cx="2509520" cy="59753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82270" y="1014095"/>
            <a:ext cx="11428095" cy="86360"/>
          </a:xfrm>
          <a:prstGeom prst="rect">
            <a:avLst/>
          </a:prstGeom>
          <a:solidFill>
            <a:schemeClr val="bg1">
              <a:lumMod val="65000"/>
              <a:alpha val="31000"/>
            </a:schemeClr>
          </a:solidFill>
          <a:ln w="25400" cmpd="thickThin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381635" y="1532255"/>
            <a:ext cx="11428095" cy="47078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5720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进校工作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2年以上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教师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，热爱党的教育事业，立德树人、为人师表，同时满足下列条件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之二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（1）积极下企业实习、实践，累计有</a:t>
            </a:r>
            <a:r>
              <a:rPr lang="en-US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个月以上的产学研践习经历；近三年，在与企业、科研院所等部门进行产学研合作中成效显著，获批专利或发表相关论文；（2）能够将产学研合作项目中积累的知识、经验融入到教学中，进一步优化教学内容，教学效果显著，近三年在“学生评教”中学院排名前20%；（3）近三年，通过产学研合作，鼓励和引导学生参与科研项目、学科竞赛等，并获省部级以上奖励；积极指导学生就业创业，成绩突出，并获得校级及以上奖励；（4）近三年，积极参与校院实验室建设和实验、实践教学，主持或作为主要完成人（前3）参与校级及以上与实践相关教改项目，并公开发表相关研究论文。</a:t>
            </a:r>
            <a:endParaRPr lang="zh-CN" sz="2000" b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2000" b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2860" y="308680"/>
            <a:ext cx="10969200" cy="705600"/>
          </a:xfrm>
        </p:spPr>
        <p:txBody>
          <a:bodyPr>
            <a:normAutofit/>
          </a:bodyPr>
          <a:lstStyle/>
          <a:p>
            <a:r>
              <a:rPr lang="zh-CN" altLang="en-US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光力科技奖教金评选标准</a:t>
            </a:r>
            <a:r>
              <a:rPr lang="en-US" altLang="zh-CN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(</a:t>
            </a:r>
            <a:r>
              <a:rPr lang="zh-CN" altLang="en-US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管理工作者</a:t>
            </a:r>
            <a:r>
              <a:rPr lang="en-US" altLang="zh-CN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)</a:t>
            </a:r>
            <a:endParaRPr lang="en-US" altLang="zh-CN" dirty="0"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 descr="C:\Users\Administrator\Desktop\上海电力大学图片\00000.png0000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192260" y="362585"/>
            <a:ext cx="2509520" cy="59753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82270" y="1014095"/>
            <a:ext cx="11428095" cy="86360"/>
          </a:xfrm>
          <a:prstGeom prst="rect">
            <a:avLst/>
          </a:prstGeom>
          <a:solidFill>
            <a:schemeClr val="bg1">
              <a:lumMod val="65000"/>
              <a:alpha val="31000"/>
            </a:schemeClr>
          </a:solidFill>
          <a:ln w="25400" cmpd="thickThin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382905" y="1998345"/>
            <a:ext cx="1142809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5720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进校工作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3年以上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管理工作者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，热爱党的教育事业，具有良好的道德品质与思想修养，同时满足下列条件之二：（1）热爱本职工作，热情服务在校师生，爱岗敬业，乐于奉献，认真完成各项工作任务；（2）近三年，教职工年终考核成绩至少一次为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优秀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，或获得</a:t>
            </a:r>
            <a:r>
              <a:rPr lang="zh-CN" sz="20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校级及以上</a:t>
            </a:r>
            <a:r>
              <a:rPr lang="zh-CN" sz="2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表彰和荣誉；（3）在学校重大工作或专项工作中，认真负责，表现突出，做出贡献；（4）近三年，积极开展与本职工作相关的理论研究，主持校级及以上课题或公开发表相关研究论文。</a:t>
            </a:r>
            <a:endParaRPr lang="zh-CN" altLang="en-US" sz="2000" b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2860" y="308680"/>
            <a:ext cx="10969200" cy="705600"/>
          </a:xfrm>
        </p:spPr>
        <p:txBody>
          <a:bodyPr>
            <a:normAutofit/>
          </a:bodyPr>
          <a:lstStyle/>
          <a:p>
            <a:r>
              <a:rPr lang="zh-CN" altLang="en-US" dirty="0">
                <a:ln>
                  <a:solidFill>
                    <a:schemeClr val="tx2">
                      <a:lumMod val="10000"/>
                      <a:lumOff val="90000"/>
                    </a:schemeClr>
                  </a:solidFill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光力科技奖教金（演示文稿填写示例）</a:t>
            </a:r>
            <a:endParaRPr lang="en-US" altLang="zh-CN" dirty="0">
              <a:ln>
                <a:solidFill>
                  <a:schemeClr val="tx2">
                    <a:lumMod val="10000"/>
                    <a:lumOff val="90000"/>
                  </a:schemeClr>
                </a:solidFill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 descr="C:\Users\Administrator\Desktop\上海电力大学图片\00000.png0000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8972550" y="362585"/>
            <a:ext cx="2509520" cy="59753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82270" y="1014095"/>
            <a:ext cx="11428095" cy="86360"/>
          </a:xfrm>
          <a:prstGeom prst="rect">
            <a:avLst/>
          </a:prstGeom>
          <a:solidFill>
            <a:schemeClr val="bg1">
              <a:lumMod val="65000"/>
              <a:alpha val="31000"/>
            </a:schemeClr>
          </a:solidFill>
          <a:ln w="25400" cmpd="thickThin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605780" y="1352550"/>
            <a:ext cx="6096000" cy="1986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+mn-ea"/>
                <a:cs typeface="+mn-ea"/>
              </a:rPr>
              <a:t>***</a:t>
            </a:r>
            <a:r>
              <a:rPr lang="zh-CN" altLang="en-US" sz="2800" b="1" dirty="0">
                <a:latin typeface="+mn-ea"/>
                <a:cs typeface="+mn-ea"/>
              </a:rPr>
              <a:t>学院（所属学院</a:t>
            </a:r>
            <a:r>
              <a:rPr lang="en-US" altLang="zh-CN" sz="2800" b="1" dirty="0">
                <a:latin typeface="+mn-ea"/>
                <a:cs typeface="+mn-ea"/>
              </a:rPr>
              <a:t>/</a:t>
            </a:r>
            <a:r>
              <a:rPr lang="zh-CN" altLang="en-US" sz="2800" b="1" dirty="0">
                <a:latin typeface="+mn-ea"/>
                <a:cs typeface="+mn-ea"/>
              </a:rPr>
              <a:t>部门）</a:t>
            </a:r>
            <a:endParaRPr lang="zh-CN" altLang="en-US" sz="2800" b="1" dirty="0">
              <a:latin typeface="+mn-ea"/>
              <a:cs typeface="+mn-ea"/>
            </a:endParaRPr>
          </a:p>
          <a:p>
            <a:pPr>
              <a:lnSpc>
                <a:spcPct val="110000"/>
              </a:lnSpc>
            </a:pPr>
            <a:r>
              <a:rPr lang="zh-CN" altLang="en-US" sz="2800" b="1" dirty="0">
                <a:latin typeface="+mn-ea"/>
                <a:cs typeface="+mn-ea"/>
                <a:sym typeface="+mn-ea"/>
              </a:rPr>
              <a:t>      姓名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，性别</a:t>
            </a:r>
            <a:r>
              <a:rPr lang="zh-CN" altLang="en-US" sz="2800" b="1" dirty="0">
                <a:latin typeface="+mn-ea"/>
                <a:cs typeface="+mn-ea"/>
                <a:sym typeface="+mn-ea"/>
              </a:rPr>
              <a:t>，</a:t>
            </a:r>
            <a:r>
              <a:rPr lang="en-US" altLang="zh-CN" sz="2800" b="1" dirty="0">
                <a:latin typeface="+mn-ea"/>
                <a:cs typeface="+mn-ea"/>
                <a:sym typeface="+mn-ea"/>
              </a:rPr>
              <a:t>****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年</a:t>
            </a:r>
            <a:r>
              <a:rPr lang="en-US" altLang="zh-CN" sz="2800" b="1" dirty="0" smtClean="0">
                <a:latin typeface="+mn-ea"/>
                <a:cs typeface="+mn-ea"/>
                <a:sym typeface="+mn-ea"/>
              </a:rPr>
              <a:t>**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月出</a:t>
            </a:r>
            <a:r>
              <a:rPr lang="zh-CN" altLang="en-US" sz="2800" b="1" dirty="0">
                <a:latin typeface="+mn-ea"/>
                <a:cs typeface="+mn-ea"/>
                <a:sym typeface="+mn-ea"/>
              </a:rPr>
              <a:t>生，</a:t>
            </a:r>
            <a:r>
              <a:rPr lang="en-US" altLang="zh-CN" sz="2800" b="1" dirty="0">
                <a:latin typeface="+mn-ea"/>
                <a:cs typeface="+mn-ea"/>
                <a:sym typeface="+mn-ea"/>
              </a:rPr>
              <a:t>****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年</a:t>
            </a:r>
            <a:r>
              <a:rPr lang="en-US" altLang="zh-CN" sz="2800" b="1" dirty="0" smtClean="0">
                <a:latin typeface="+mn-ea"/>
                <a:cs typeface="+mn-ea"/>
                <a:sym typeface="+mn-ea"/>
              </a:rPr>
              <a:t>**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月</a:t>
            </a:r>
            <a:r>
              <a:rPr lang="zh-CN" altLang="en-US" sz="2800" b="1" dirty="0">
                <a:latin typeface="+mn-ea"/>
                <a:cs typeface="+mn-ea"/>
                <a:sym typeface="+mn-ea"/>
              </a:rPr>
              <a:t>进校工作，学历/学位，专业技术职务，党政职务</a:t>
            </a:r>
            <a:r>
              <a:rPr lang="zh-CN" altLang="en-US" sz="2800" b="1" dirty="0" smtClean="0">
                <a:latin typeface="+mn-ea"/>
                <a:cs typeface="+mn-ea"/>
                <a:sym typeface="+mn-ea"/>
              </a:rPr>
              <a:t>。</a:t>
            </a:r>
            <a:endParaRPr lang="zh-CN" altLang="en-US" sz="2800" b="1" dirty="0" smtClean="0">
              <a:latin typeface="+mn-ea"/>
              <a:cs typeface="+mn-ea"/>
              <a:sym typeface="+mn-ea"/>
            </a:endParaRPr>
          </a:p>
        </p:txBody>
      </p:sp>
      <p:sp>
        <p:nvSpPr>
          <p:cNvPr id="8" name="Rectangle 12"/>
          <p:cNvSpPr>
            <a:spLocks noGrp="1"/>
          </p:cNvSpPr>
          <p:nvPr>
            <p:ph type="body" sz="half" idx="4294967295"/>
          </p:nvPr>
        </p:nvSpPr>
        <p:spPr>
          <a:xfrm>
            <a:off x="257810" y="2999740"/>
            <a:ext cx="11319510" cy="3429000"/>
          </a:xfrm>
          <a:prstGeom prst="rect">
            <a:avLst/>
          </a:prstGeom>
          <a:ln cap="flat" algn="ctr"/>
        </p:spPr>
        <p:txBody>
          <a:bodyPr>
            <a:noAutofit/>
          </a:bodyPr>
          <a:lstStyle>
            <a:lvl1pPr lvl="0">
              <a:defRPr sz="2400" kern="1200"/>
            </a:lvl1pPr>
            <a:lvl2pPr lvl="1">
              <a:defRPr sz="2000" kern="1200"/>
            </a:lvl2pPr>
            <a:lvl3pPr lvl="2">
              <a:defRPr sz="1800" kern="1200"/>
            </a:lvl3pPr>
            <a:lvl4pPr lvl="3">
              <a:defRPr sz="1800" kern="1200"/>
            </a:lvl4pPr>
            <a:lvl5pPr lvl="4">
              <a:defRPr sz="1800" kern="1200"/>
            </a:lvl5pPr>
          </a:lstStyle>
          <a:p>
            <a:pPr marL="228600" marR="0" lvl="0" indent="-228600" algn="l" defTabSz="9144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申报情况（对应评选标准填写）：</a:t>
            </a:r>
            <a:endParaRPr kumimoji="0" lang="zh-CN" sz="1600" b="1" i="0" u="none" strike="noStrike" kern="1200" cap="none" normalizeH="0" baseline="0" noProof="1"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①</a:t>
            </a:r>
            <a:r>
              <a:rPr 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获批专利</a:t>
            </a:r>
            <a:r>
              <a:rPr lang="en-US" altLang="zh-CN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**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项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②将产学研合作项目中积累的知识、经验融入到教学中，教学效果显著，近三年在“学生评教”中学院排名</a:t>
            </a:r>
            <a:r>
              <a:rPr lang="en-US" altLang="zh-CN" sz="16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**/**</a:t>
            </a:r>
            <a:r>
              <a:rPr lang="zh-CN" altLang="en-US" sz="16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③主持校级教改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项目</a:t>
            </a:r>
            <a:r>
              <a:rPr lang="en-US" altLang="zh-CN" sz="16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16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项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，发表论文</a:t>
            </a:r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**</a:t>
            </a:r>
            <a:r>
              <a:rPr lang="zh-CN" altLang="en-US" sz="1600" b="1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篇。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  <a:endParaRPr lang="en-US" altLang="zh-CN" sz="1600" b="1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zh-CN" altLang="en-US" sz="1600" b="1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获奖情况（例）：</a:t>
            </a:r>
            <a:endParaRPr lang="zh-CN" altLang="en-US" sz="1600" b="1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en-US" altLang="zh-CN" sz="1400" noProof="1" smtClean="0">
                <a:latin typeface="微软雅黑" panose="020B0503020204020204" charset="-122"/>
                <a:ea typeface="微软雅黑" panose="020B0503020204020204" charset="-122"/>
              </a:rPr>
              <a:t>****</a:t>
            </a:r>
            <a:r>
              <a:rPr lang="zh-CN" altLang="en-US" sz="1400" noProof="1" smtClean="0">
                <a:latin typeface="微软雅黑" panose="020B0503020204020204" charset="-122"/>
                <a:ea typeface="微软雅黑" panose="020B0503020204020204" charset="-122"/>
              </a:rPr>
              <a:t>教学比赛一等奖；</a:t>
            </a:r>
            <a:endParaRPr lang="zh-CN" altLang="en-US" sz="1400" noProof="1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en-US" altLang="zh-CN" sz="1400" noProof="1" smtClean="0">
                <a:latin typeface="微软雅黑" panose="020B0503020204020204" charset="-122"/>
                <a:ea typeface="微软雅黑" panose="020B0503020204020204" charset="-122"/>
              </a:rPr>
              <a:t>****</a:t>
            </a:r>
            <a:r>
              <a:rPr lang="zh-CN" altLang="en-US" sz="1400" noProof="1" smtClean="0">
                <a:latin typeface="微软雅黑" panose="020B0503020204020204" charset="-122"/>
                <a:ea typeface="微软雅黑" panose="020B0503020204020204" charset="-122"/>
              </a:rPr>
              <a:t>学院优秀党员；</a:t>
            </a:r>
            <a:endParaRPr lang="zh-CN" altLang="en-US" sz="1400" noProof="1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en-US" altLang="zh-CN" sz="1400" noProof="1" smtClean="0">
                <a:latin typeface="微软雅黑" panose="020B0503020204020204" charset="-122"/>
                <a:ea typeface="微软雅黑" panose="020B0503020204020204" charset="-122"/>
              </a:rPr>
              <a:t>****</a:t>
            </a:r>
            <a:r>
              <a:rPr lang="zh-CN" altLang="en-US" sz="1400" noProof="1" smtClean="0">
                <a:latin typeface="微软雅黑" panose="020B0503020204020204" charset="-122"/>
                <a:ea typeface="微软雅黑" panose="020B0503020204020204" charset="-122"/>
              </a:rPr>
              <a:t>最佳论文奖；</a:t>
            </a:r>
            <a:endParaRPr lang="zh-CN" altLang="en-US" sz="1400" noProof="1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r>
              <a:rPr lang="en-US" altLang="zh-CN" sz="1400" noProof="1" smtClean="0">
                <a:latin typeface="微软雅黑" panose="020B0503020204020204" charset="-122"/>
                <a:ea typeface="微软雅黑" panose="020B0503020204020204" charset="-122"/>
              </a:rPr>
              <a:t>****</a:t>
            </a:r>
            <a:r>
              <a:rPr lang="zh-CN" altLang="en-US" sz="1400" noProof="1" smtClean="0">
                <a:latin typeface="微软雅黑" panose="020B0503020204020204" charset="-122"/>
                <a:ea typeface="微软雅黑" panose="020B0503020204020204" charset="-122"/>
              </a:rPr>
              <a:t>思政示范课评选二等奖。等</a:t>
            </a:r>
            <a:endParaRPr lang="zh-CN" altLang="en-US" sz="1400" noProof="1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endParaRPr lang="zh-CN" altLang="en-US" sz="1600" noProof="1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lvl="0" indent="0">
              <a:lnSpc>
                <a:spcPct val="110000"/>
              </a:lnSpc>
              <a:buNone/>
              <a:defRPr/>
            </a:pPr>
            <a:endParaRPr lang="zh-CN" altLang="en-US" sz="1600" noProof="1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 descr="ad56465f4a997cd132d49fd180ce69e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310" y="1352550"/>
            <a:ext cx="2029460" cy="21710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M2JhOTdlZmYwNWQ4MjQwYTI5NGJhZGY5ZjNjZmJhZmUifQ=="/>
  <p:tag name="KSO_WPP_MARK_KEY" val="4c0d9500-4c94-41a8-a168-983338a0b1f3"/>
  <p:tag name="commondata" val="eyJoZGlkIjoiYjgxMmQzYTU2MzEzNDYyNTk5NTY1Y2YwYmVmMjYzOW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816</Words>
  <Application>WPS 演示</Application>
  <PresentationFormat>宽屏</PresentationFormat>
  <Paragraphs>48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Wingdings</vt:lpstr>
      <vt:lpstr>微软雅黑</vt:lpstr>
      <vt:lpstr>隶书</vt:lpstr>
      <vt:lpstr>Impact</vt:lpstr>
      <vt:lpstr>Arial Unicode MS</vt:lpstr>
      <vt:lpstr>Calibri</vt:lpstr>
      <vt:lpstr>Office 主题​​</vt:lpstr>
      <vt:lpstr>PowerPoint 演示文稿</vt:lpstr>
      <vt:lpstr>光力科技奖教金评选标准(教师)</vt:lpstr>
      <vt:lpstr>光力科技奖教金评选标准(管理工作者)</vt:lpstr>
      <vt:lpstr>光力科技奖教金（演示文稿填写示例）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10</cp:lastModifiedBy>
  <cp:revision>220</cp:revision>
  <dcterms:created xsi:type="dcterms:W3CDTF">2022-12-28T14:19:00Z</dcterms:created>
  <dcterms:modified xsi:type="dcterms:W3CDTF">2025-12-29T06:35:15Z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50D9B4C4737F4FC9B630140020D07089_13</vt:lpwstr>
  </property>
</Properties>
</file>